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81" r:id="rId1"/>
  </p:sldMasterIdLst>
  <p:notesMasterIdLst>
    <p:notesMasterId r:id="rId13"/>
  </p:notesMasterIdLst>
  <p:handoutMasterIdLst>
    <p:handoutMasterId r:id="rId14"/>
  </p:handoutMasterIdLst>
  <p:sldIdLst>
    <p:sldId id="259" r:id="rId2"/>
    <p:sldId id="301" r:id="rId3"/>
    <p:sldId id="364" r:id="rId4"/>
    <p:sldId id="369" r:id="rId5"/>
    <p:sldId id="363" r:id="rId6"/>
    <p:sldId id="361" r:id="rId7"/>
    <p:sldId id="370" r:id="rId8"/>
    <p:sldId id="341" r:id="rId9"/>
    <p:sldId id="371" r:id="rId10"/>
    <p:sldId id="345" r:id="rId11"/>
    <p:sldId id="367"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79CC93D-E52E-4D84-901B-11D7331DD495}">
          <p14:sldIdLst>
            <p14:sldId id="259"/>
          </p14:sldIdLst>
        </p14:section>
        <p14:section name="Overview and Objectives" id="{ABA716BF-3A5C-4ADB-94C9-CFEF84EBA240}">
          <p14:sldIdLst>
            <p14:sldId id="301"/>
            <p14:sldId id="364"/>
            <p14:sldId id="369"/>
            <p14:sldId id="363"/>
            <p14:sldId id="361"/>
            <p14:sldId id="370"/>
            <p14:sldId id="341"/>
            <p14:sldId id="371"/>
            <p14:sldId id="345"/>
            <p14:sldId id="367"/>
          </p14:sldIdLst>
        </p14:section>
        <p14:section name="Appendix" id="{3F78B471-41DA-46F2-A8E4-97E471896AB3}">
          <p14:sldIdLst/>
        </p14:section>
      </p14:sectionLst>
    </p:ex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iam Mayet" initials="" lastIdx="1" clrIdx="0"/>
  <p:cmAuthor id="1" name="Deidre May"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3300"/>
    <a:srgbClr val="5E7F2D"/>
    <a:srgbClr val="E41D06"/>
    <a:srgbClr val="009ED6"/>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16" autoAdjust="0"/>
    <p:restoredTop sz="83997" autoAdjust="0"/>
  </p:normalViewPr>
  <p:slideViewPr>
    <p:cSldViewPr>
      <p:cViewPr>
        <p:scale>
          <a:sx n="93" d="100"/>
          <a:sy n="93" d="100"/>
        </p:scale>
        <p:origin x="-3176" y="-576"/>
      </p:cViewPr>
      <p:guideLst>
        <p:guide orient="horz" pos="2160"/>
        <p:guide pos="2880"/>
      </p:guideLst>
    </p:cSldViewPr>
  </p:slideViewPr>
  <p:notesTextViewPr>
    <p:cViewPr>
      <p:scale>
        <a:sx n="100" d="100"/>
        <a:sy n="100" d="100"/>
      </p:scale>
      <p:origin x="0" y="0"/>
    </p:cViewPr>
  </p:notesTextViewPr>
  <p:sorterViewPr>
    <p:cViewPr>
      <p:scale>
        <a:sx n="154" d="100"/>
        <a:sy n="154" d="100"/>
      </p:scale>
      <p:origin x="0" y="0"/>
    </p:cViewPr>
  </p:sorterViewPr>
  <p:notesViewPr>
    <p:cSldViewPr>
      <p:cViewPr varScale="1">
        <p:scale>
          <a:sx n="99" d="100"/>
          <a:sy n="99" d="100"/>
        </p:scale>
        <p:origin x="-4520" y="-11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handoutMaster" Target="handoutMasters/handoutMaster1.xml"/><Relationship Id="rId15" Type="http://schemas.openxmlformats.org/officeDocument/2006/relationships/printerSettings" Target="printerSettings/printerSettings1.bin"/><Relationship Id="rId16" Type="http://schemas.openxmlformats.org/officeDocument/2006/relationships/commentAuthors" Target="commentAuthors.xml"/><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83FDC75-7F73-4A4A-A77C-09AADF00E0EA}" type="datetimeFigureOut">
              <a:rPr lang="en-US" smtClean="0"/>
              <a:pPr/>
              <a:t>2020/06/16</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59226BF-1F13-42D3-80DC-373E7ADD1EBC}" type="slidenum">
              <a:rPr lang="en-US" smtClean="0"/>
              <a:pPr/>
              <a:t>‹#›</a:t>
            </a:fld>
            <a:endParaRPr lang="en-US" dirty="0"/>
          </a:p>
        </p:txBody>
      </p:sp>
    </p:spTree>
    <p:extLst>
      <p:ext uri="{BB962C8B-B14F-4D97-AF65-F5344CB8AC3E}">
        <p14:creationId xmlns:p14="http://schemas.microsoft.com/office/powerpoint/2010/main" val="5158118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AEF76B-3757-4A0B-AF93-28494465C1DD}" type="datetimeFigureOut">
              <a:rPr lang="en-US" smtClean="0"/>
              <a:pPr/>
              <a:t>2020/06/16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693FD4-8F83-4EF7-AC3F-0DC0388986B0}" type="slidenum">
              <a:rPr lang="en-US" smtClean="0"/>
              <a:pPr/>
              <a:t>‹#›</a:t>
            </a:fld>
            <a:endParaRPr lang="en-US" dirty="0"/>
          </a:p>
        </p:txBody>
      </p:sp>
    </p:spTree>
    <p:extLst>
      <p:ext uri="{BB962C8B-B14F-4D97-AF65-F5344CB8AC3E}">
        <p14:creationId xmlns:p14="http://schemas.microsoft.com/office/powerpoint/2010/main" val="1735422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C6EAC7D-5A89-47C2-8ABA-56C9C2DEF7A4}"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2</a:t>
            </a:fld>
            <a:endParaRPr lang="en-US" dirty="0"/>
          </a:p>
        </p:txBody>
      </p:sp>
    </p:spTree>
    <p:extLst>
      <p:ext uri="{BB962C8B-B14F-4D97-AF65-F5344CB8AC3E}">
        <p14:creationId xmlns:p14="http://schemas.microsoft.com/office/powerpoint/2010/main" val="18799529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3</a:t>
            </a:fld>
            <a:endParaRPr lang="en-US" dirty="0"/>
          </a:p>
        </p:txBody>
      </p:sp>
    </p:spTree>
    <p:extLst>
      <p:ext uri="{BB962C8B-B14F-4D97-AF65-F5344CB8AC3E}">
        <p14:creationId xmlns:p14="http://schemas.microsoft.com/office/powerpoint/2010/main" val="38980936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6</a:t>
            </a:fld>
            <a:endParaRPr lang="en-US" dirty="0"/>
          </a:p>
        </p:txBody>
      </p:sp>
    </p:spTree>
    <p:extLst>
      <p:ext uri="{BB962C8B-B14F-4D97-AF65-F5344CB8AC3E}">
        <p14:creationId xmlns:p14="http://schemas.microsoft.com/office/powerpoint/2010/main" val="34994277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8</a:t>
            </a:fld>
            <a:endParaRPr lang="en-US" dirty="0"/>
          </a:p>
        </p:txBody>
      </p:sp>
    </p:spTree>
    <p:extLst>
      <p:ext uri="{BB962C8B-B14F-4D97-AF65-F5344CB8AC3E}">
        <p14:creationId xmlns:p14="http://schemas.microsoft.com/office/powerpoint/2010/main" val="18887529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10</a:t>
            </a:fld>
            <a:endParaRPr lang="en-US" dirty="0"/>
          </a:p>
        </p:txBody>
      </p:sp>
    </p:spTree>
    <p:extLst>
      <p:ext uri="{BB962C8B-B14F-4D97-AF65-F5344CB8AC3E}">
        <p14:creationId xmlns:p14="http://schemas.microsoft.com/office/powerpoint/2010/main" val="6178207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11</a:t>
            </a:fld>
            <a:endParaRPr lang="en-US" dirty="0"/>
          </a:p>
        </p:txBody>
      </p:sp>
    </p:spTree>
    <p:extLst>
      <p:ext uri="{BB962C8B-B14F-4D97-AF65-F5344CB8AC3E}">
        <p14:creationId xmlns:p14="http://schemas.microsoft.com/office/powerpoint/2010/main" val="30745193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7B281C-5159-4971-8228-52B9A72E9ED2}" type="datetimeFigureOut">
              <a:rPr lang="en-US" smtClean="0"/>
              <a:pPr/>
              <a:t>2020/06/16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Tree>
    <p:extLst>
      <p:ext uri="{BB962C8B-B14F-4D97-AF65-F5344CB8AC3E}">
        <p14:creationId xmlns:p14="http://schemas.microsoft.com/office/powerpoint/2010/main" val="2301724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7B281C-5159-4971-8228-52B9A72E9ED2}" type="datetimeFigureOut">
              <a:rPr lang="en-US" smtClean="0"/>
              <a:pPr/>
              <a:t>2020/06/16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Tree>
    <p:extLst>
      <p:ext uri="{BB962C8B-B14F-4D97-AF65-F5344CB8AC3E}">
        <p14:creationId xmlns:p14="http://schemas.microsoft.com/office/powerpoint/2010/main" val="3650412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7B281C-5159-4971-8228-52B9A72E9ED2}" type="datetimeFigureOut">
              <a:rPr lang="en-US" smtClean="0"/>
              <a:pPr/>
              <a:t>2020/06/16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Tree>
    <p:extLst>
      <p:ext uri="{BB962C8B-B14F-4D97-AF65-F5344CB8AC3E}">
        <p14:creationId xmlns:p14="http://schemas.microsoft.com/office/powerpoint/2010/main" val="543027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590800" y="2286000"/>
            <a:ext cx="6180224" cy="1470025"/>
          </a:xfrm>
        </p:spPr>
        <p:txBody>
          <a:bodyPr anchor="t"/>
          <a:lstStyle>
            <a:lvl1pPr algn="r">
              <a:defRPr b="1" cap="small" baseline="0">
                <a:solidFill>
                  <a:srgbClr val="003300"/>
                </a:solidFill>
              </a:defRPr>
            </a:lvl1pPr>
          </a:lstStyle>
          <a:p>
            <a:r>
              <a:rPr lang="en-US" dirty="0"/>
              <a:t>Click to edit master title style</a:t>
            </a:r>
          </a:p>
        </p:txBody>
      </p:sp>
      <p:sp>
        <p:nvSpPr>
          <p:cNvPr id="3" name="Subtitle 2"/>
          <p:cNvSpPr>
            <a:spLocks noGrp="1"/>
          </p:cNvSpPr>
          <p:nvPr>
            <p:ph type="subTitle" idx="1"/>
          </p:nvPr>
        </p:nvSpPr>
        <p:spPr>
          <a:xfrm>
            <a:off x="3962400" y="4038600"/>
            <a:ext cx="4772528" cy="990600"/>
          </a:xfrm>
        </p:spPr>
        <p:txBody>
          <a:bodyPr>
            <a:normAutofit/>
          </a:bodyPr>
          <a:lstStyle>
            <a:lvl1pPr marL="0" indent="0" algn="r">
              <a:buNone/>
              <a:defRPr sz="2000" b="0">
                <a:solidFill>
                  <a:schemeClr val="tx1"/>
                </a:solidFill>
                <a:latin typeface="Georg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Picture Placeholder 9"/>
          <p:cNvSpPr>
            <a:spLocks noGrp="1"/>
          </p:cNvSpPr>
          <p:nvPr>
            <p:ph type="pic" sz="quarter" idx="13" hasCustomPrompt="1"/>
          </p:nvPr>
        </p:nvSpPr>
        <p:spPr>
          <a:xfrm>
            <a:off x="6858000" y="5105400"/>
            <a:ext cx="1828800" cy="990600"/>
          </a:xfrm>
        </p:spPr>
        <p:txBody>
          <a:bodyPr>
            <a:normAutofit/>
          </a:bodyPr>
          <a:lstStyle>
            <a:lvl1pPr marL="0" indent="0" algn="ctr">
              <a:buNone/>
              <a:defRPr sz="2000" baseline="0"/>
            </a:lvl1pPr>
          </a:lstStyle>
          <a:p>
            <a:r>
              <a:rPr lang="en-US" dirty="0"/>
              <a:t>Company Logo</a:t>
            </a:r>
          </a:p>
        </p:txBody>
      </p:sp>
      <p:pic>
        <p:nvPicPr>
          <p:cNvPr id="4" name="Picture 3" descr="Powerpoint page design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0" y="3048000"/>
            <a:ext cx="4343400" cy="1362075"/>
          </a:xfrm>
        </p:spPr>
        <p:txBody>
          <a:bodyPr anchor="b" anchorCtr="0"/>
          <a:lstStyle>
            <a:lvl1pPr algn="l">
              <a:defRPr sz="4000" b="1" cap="small" baseline="0">
                <a:solidFill>
                  <a:srgbClr val="003300"/>
                </a:solidFill>
              </a:defRPr>
            </a:lvl1pPr>
          </a:lstStyle>
          <a:p>
            <a:r>
              <a:rPr lang="en-US" dirty="0"/>
              <a:t>Click to edit master title style</a:t>
            </a:r>
          </a:p>
        </p:txBody>
      </p:sp>
      <p:sp>
        <p:nvSpPr>
          <p:cNvPr id="4" name="Date Placeholder 3"/>
          <p:cNvSpPr>
            <a:spLocks noGrp="1"/>
          </p:cNvSpPr>
          <p:nvPr>
            <p:ph type="dt" sz="half" idx="10"/>
          </p:nvPr>
        </p:nvSpPr>
        <p:spPr/>
        <p:txBody>
          <a:bodyPr/>
          <a:lstStyle/>
          <a:p>
            <a:fld id="{757B281C-5159-4971-8228-52B9A72E9ED2}" type="datetimeFigureOut">
              <a:rPr lang="en-US" smtClean="0"/>
              <a:pPr/>
              <a:t>2020/06/16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
        <p:nvSpPr>
          <p:cNvPr id="10" name="Picture Placeholder 9"/>
          <p:cNvSpPr>
            <a:spLocks noGrp="1"/>
          </p:cNvSpPr>
          <p:nvPr>
            <p:ph type="pic" sz="quarter" idx="13" hasCustomPrompt="1"/>
          </p:nvPr>
        </p:nvSpPr>
        <p:spPr>
          <a:xfrm>
            <a:off x="6781800" y="5334000"/>
            <a:ext cx="2133600" cy="990600"/>
          </a:xfrm>
        </p:spPr>
        <p:txBody>
          <a:bodyPr>
            <a:normAutofit/>
          </a:bodyPr>
          <a:lstStyle>
            <a:lvl1pPr marL="0" indent="0" algn="ctr">
              <a:buNone/>
              <a:defRPr sz="1800"/>
            </a:lvl1pPr>
          </a:lstStyle>
          <a:p>
            <a:r>
              <a:rPr lang="en-US" dirty="0"/>
              <a:t>Company Logo</a:t>
            </a:r>
          </a:p>
        </p:txBody>
      </p:sp>
      <p:pic>
        <p:nvPicPr>
          <p:cNvPr id="3" name="Picture 2" descr="Powerpoint page design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24000" y="76200"/>
            <a:ext cx="7315200" cy="914400"/>
          </a:xfrm>
        </p:spPr>
        <p:txBody>
          <a:bodyPr anchor="ctr" anchorCtr="0"/>
          <a:lstStyle>
            <a:lvl1pPr algn="l">
              <a:defRPr lang="en-US" dirty="0"/>
            </a:lvl1pPr>
          </a:lstStyle>
          <a:p>
            <a:r>
              <a:rPr lang="en-US" dirty="0"/>
              <a:t>Click To Edit Master Title Style</a:t>
            </a:r>
          </a:p>
        </p:txBody>
      </p:sp>
      <p:sp>
        <p:nvSpPr>
          <p:cNvPr id="3" name="Content Placeholder 2"/>
          <p:cNvSpPr>
            <a:spLocks noGrp="1"/>
          </p:cNvSpPr>
          <p:nvPr>
            <p:ph idx="1"/>
          </p:nvPr>
        </p:nvSpPr>
        <p:spPr>
          <a:xfrm>
            <a:off x="457200" y="1371601"/>
            <a:ext cx="8458200" cy="4522176"/>
          </a:xfrm>
        </p:spPr>
        <p:txBody>
          <a:bodyPr>
            <a:normAutofit/>
          </a:bodyPr>
          <a:lstStyle>
            <a:lvl1pPr>
              <a:defRPr sz="3200">
                <a:latin typeface="+mn-lt"/>
              </a:defRPr>
            </a:lvl1pPr>
            <a:lvl2pPr>
              <a:defRPr sz="2800">
                <a:latin typeface="+mn-lt"/>
              </a:defRPr>
            </a:lvl2pPr>
            <a:lvl3pPr>
              <a:defRPr sz="2400">
                <a:latin typeface="+mn-lt"/>
              </a:defRPr>
            </a:lvl3pPr>
            <a:lvl4pPr>
              <a:defRPr sz="2400">
                <a:latin typeface="+mn-lt"/>
              </a:defRPr>
            </a:lvl4pPr>
            <a:lvl5pPr>
              <a:defRPr sz="24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757B281C-5159-4971-8228-52B9A72E9ED2}" type="datetimeFigureOut">
              <a:rPr lang="en-US" smtClean="0"/>
              <a:pPr/>
              <a:t>2020/06/16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705600" y="6356350"/>
            <a:ext cx="2133600" cy="365125"/>
          </a:xfrm>
        </p:spPr>
        <p:txBody>
          <a:bodyPr/>
          <a:lstStyle/>
          <a:p>
            <a:fld id="{33D6E5A2-EC83-451F-A719-9AC1370DD5CF}"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ackground Only">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3" name="Date Placeholder 3"/>
          <p:cNvSpPr>
            <a:spLocks noGrp="1"/>
          </p:cNvSpPr>
          <p:nvPr>
            <p:ph type="dt" sz="half" idx="10"/>
          </p:nvPr>
        </p:nvSpPr>
        <p:spPr>
          <a:xfrm>
            <a:off x="762000" y="6356350"/>
            <a:ext cx="2133600" cy="365125"/>
          </a:xfrm>
        </p:spPr>
        <p:txBody>
          <a:bodyPr/>
          <a:lstStyle/>
          <a:p>
            <a:fld id="{757B281C-5159-4971-8228-52B9A72E9ED2}" type="datetimeFigureOut">
              <a:rPr lang="en-US" smtClean="0"/>
              <a:pPr/>
              <a:t>2020/06/16</a:t>
            </a:fld>
            <a:endParaRPr lang="en-US" dirty="0"/>
          </a:p>
        </p:txBody>
      </p:sp>
      <p:sp>
        <p:nvSpPr>
          <p:cNvPr id="4" name="Footer Placeholder 4"/>
          <p:cNvSpPr>
            <a:spLocks noGrp="1"/>
          </p:cNvSpPr>
          <p:nvPr>
            <p:ph type="ftr" sz="quarter" idx="11"/>
          </p:nvPr>
        </p:nvSpPr>
        <p:spPr>
          <a:xfrm>
            <a:off x="3352800" y="6356350"/>
            <a:ext cx="2895600" cy="365125"/>
          </a:xfrm>
        </p:spPr>
        <p:txBody>
          <a:bodyPr/>
          <a:lstStyle/>
          <a:p>
            <a:endParaRPr lang="en-US" dirty="0"/>
          </a:p>
        </p:txBody>
      </p:sp>
      <p:sp>
        <p:nvSpPr>
          <p:cNvPr id="5" name="Slide Number Placeholder 5"/>
          <p:cNvSpPr>
            <a:spLocks noGrp="1"/>
          </p:cNvSpPr>
          <p:nvPr>
            <p:ph type="sldNum" sz="quarter" idx="12"/>
          </p:nvPr>
        </p:nvSpPr>
        <p:spPr>
          <a:xfrm>
            <a:off x="6705600" y="6356350"/>
            <a:ext cx="2133600" cy="365125"/>
          </a:xfrm>
        </p:spPr>
        <p:txBody>
          <a:bodyPr/>
          <a:lstStyle/>
          <a:p>
            <a:fld id="{33D6E5A2-EC83-451F-A719-9AC1370DD5CF}"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7B281C-5159-4971-8228-52B9A72E9ED2}" type="datetimeFigureOut">
              <a:rPr lang="en-US" smtClean="0"/>
              <a:pPr/>
              <a:t>2020/06/16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Tree>
    <p:extLst>
      <p:ext uri="{BB962C8B-B14F-4D97-AF65-F5344CB8AC3E}">
        <p14:creationId xmlns:p14="http://schemas.microsoft.com/office/powerpoint/2010/main" val="521849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7B281C-5159-4971-8228-52B9A72E9ED2}" type="datetimeFigureOut">
              <a:rPr lang="en-US" smtClean="0"/>
              <a:pPr/>
              <a:t>2020/06/16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Tree>
    <p:extLst>
      <p:ext uri="{BB962C8B-B14F-4D97-AF65-F5344CB8AC3E}">
        <p14:creationId xmlns:p14="http://schemas.microsoft.com/office/powerpoint/2010/main" val="1447162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7B281C-5159-4971-8228-52B9A72E9ED2}" type="datetimeFigureOut">
              <a:rPr lang="en-US" smtClean="0"/>
              <a:pPr/>
              <a:t>2020/06/16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D6E5A2-EC83-451F-A719-9AC1370DD5CF}" type="slidenum">
              <a:rPr lang="en-US" smtClean="0"/>
              <a:pPr/>
              <a:t>‹#›</a:t>
            </a:fld>
            <a:endParaRPr lang="en-US" dirty="0"/>
          </a:p>
        </p:txBody>
      </p:sp>
    </p:spTree>
    <p:extLst>
      <p:ext uri="{BB962C8B-B14F-4D97-AF65-F5344CB8AC3E}">
        <p14:creationId xmlns:p14="http://schemas.microsoft.com/office/powerpoint/2010/main" val="3771865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7B281C-5159-4971-8228-52B9A72E9ED2}" type="datetimeFigureOut">
              <a:rPr lang="en-US" smtClean="0"/>
              <a:pPr/>
              <a:t>2020/06/16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3D6E5A2-EC83-451F-A719-9AC1370DD5CF}" type="slidenum">
              <a:rPr lang="en-US" smtClean="0"/>
              <a:pPr/>
              <a:t>‹#›</a:t>
            </a:fld>
            <a:endParaRPr lang="en-US" dirty="0"/>
          </a:p>
        </p:txBody>
      </p:sp>
    </p:spTree>
    <p:extLst>
      <p:ext uri="{BB962C8B-B14F-4D97-AF65-F5344CB8AC3E}">
        <p14:creationId xmlns:p14="http://schemas.microsoft.com/office/powerpoint/2010/main" val="3888524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7B281C-5159-4971-8228-52B9A72E9ED2}" type="datetimeFigureOut">
              <a:rPr lang="en-US" smtClean="0"/>
              <a:pPr/>
              <a:t>2020/06/16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3D6E5A2-EC83-451F-A719-9AC1370DD5CF}" type="slidenum">
              <a:rPr lang="en-US" smtClean="0"/>
              <a:pPr/>
              <a:t>‹#›</a:t>
            </a:fld>
            <a:endParaRPr lang="en-US" dirty="0"/>
          </a:p>
        </p:txBody>
      </p:sp>
    </p:spTree>
    <p:extLst>
      <p:ext uri="{BB962C8B-B14F-4D97-AF65-F5344CB8AC3E}">
        <p14:creationId xmlns:p14="http://schemas.microsoft.com/office/powerpoint/2010/main" val="2692925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7B281C-5159-4971-8228-52B9A72E9ED2}" type="datetimeFigureOut">
              <a:rPr lang="en-US" smtClean="0"/>
              <a:pPr/>
              <a:t>2020/06/16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3D6E5A2-EC83-451F-A719-9AC1370DD5CF}" type="slidenum">
              <a:rPr lang="en-US" smtClean="0"/>
              <a:pPr/>
              <a:t>‹#›</a:t>
            </a:fld>
            <a:endParaRPr lang="en-US" dirty="0"/>
          </a:p>
        </p:txBody>
      </p:sp>
    </p:spTree>
    <p:extLst>
      <p:ext uri="{BB962C8B-B14F-4D97-AF65-F5344CB8AC3E}">
        <p14:creationId xmlns:p14="http://schemas.microsoft.com/office/powerpoint/2010/main" val="3697098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7B281C-5159-4971-8228-52B9A72E9ED2}" type="datetimeFigureOut">
              <a:rPr lang="en-US" smtClean="0"/>
              <a:pPr/>
              <a:t>2020/06/16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D6E5A2-EC83-451F-A719-9AC1370DD5CF}" type="slidenum">
              <a:rPr lang="en-US" smtClean="0"/>
              <a:pPr/>
              <a:t>‹#›</a:t>
            </a:fld>
            <a:endParaRPr lang="en-US" dirty="0"/>
          </a:p>
        </p:txBody>
      </p:sp>
    </p:spTree>
    <p:extLst>
      <p:ext uri="{BB962C8B-B14F-4D97-AF65-F5344CB8AC3E}">
        <p14:creationId xmlns:p14="http://schemas.microsoft.com/office/powerpoint/2010/main" val="1320687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7B281C-5159-4971-8228-52B9A72E9ED2}" type="datetimeFigureOut">
              <a:rPr lang="en-US" smtClean="0"/>
              <a:pPr/>
              <a:t>2020/06/16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D6E5A2-EC83-451F-A719-9AC1370DD5CF}" type="slidenum">
              <a:rPr lang="en-US" smtClean="0"/>
              <a:pPr/>
              <a:t>‹#›</a:t>
            </a:fld>
            <a:endParaRPr lang="en-US" dirty="0"/>
          </a:p>
        </p:txBody>
      </p:sp>
    </p:spTree>
    <p:extLst>
      <p:ext uri="{BB962C8B-B14F-4D97-AF65-F5344CB8AC3E}">
        <p14:creationId xmlns:p14="http://schemas.microsoft.com/office/powerpoint/2010/main" val="1633543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7"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7B281C-5159-4971-8228-52B9A72E9ED2}" type="datetimeFigureOut">
              <a:rPr lang="en-US" smtClean="0"/>
              <a:pPr/>
              <a:t>2020/06/16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D6E5A2-EC83-451F-A719-9AC1370DD5CF}" type="slidenum">
              <a:rPr lang="en-US" smtClean="0"/>
              <a:pPr/>
              <a:t>‹#›</a:t>
            </a:fld>
            <a:endParaRPr lang="en-US" dirty="0"/>
          </a:p>
        </p:txBody>
      </p:sp>
      <p:pic>
        <p:nvPicPr>
          <p:cNvPr id="7" name="Picture 6" descr="Powerpoint page design2.jpg"/>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0" y="-48270"/>
            <a:ext cx="9168278" cy="6906270"/>
          </a:xfrm>
          <a:prstGeom prst="rect">
            <a:avLst/>
          </a:prstGeom>
        </p:spPr>
      </p:pic>
    </p:spTree>
    <p:extLst>
      <p:ext uri="{BB962C8B-B14F-4D97-AF65-F5344CB8AC3E}">
        <p14:creationId xmlns:p14="http://schemas.microsoft.com/office/powerpoint/2010/main" val="1927023751"/>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 id="2147483793" r:id="rId12"/>
    <p:sldLayoutId id="2147483651" r:id="rId13"/>
    <p:sldLayoutId id="2147483650" r:id="rId14"/>
    <p:sldLayoutId id="2147483663" r:id="rId15"/>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4" Type="http://schemas.openxmlformats.org/officeDocument/2006/relationships/slideLayout" Target="../slideLayouts/slideLayout12.xml"/><Relationship Id="rId5" Type="http://schemas.openxmlformats.org/officeDocument/2006/relationships/notesSlide" Target="../notesSlides/notesSlide1.xml"/><Relationship Id="rId1" Type="http://schemas.openxmlformats.org/officeDocument/2006/relationships/tags" Target="../tags/tag1.xml"/><Relationship Id="rId2" Type="http://schemas.openxmlformats.org/officeDocument/2006/relationships/tags" Target="../tags/tag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2"/>
            </p:custDataLst>
          </p:nvPr>
        </p:nvSpPr>
        <p:spPr>
          <a:xfrm>
            <a:off x="1574292" y="399288"/>
            <a:ext cx="7112508" cy="1901952"/>
          </a:xfrm>
        </p:spPr>
        <p:txBody>
          <a:bodyPr>
            <a:noAutofit/>
          </a:bodyPr>
          <a:lstStyle/>
          <a:p>
            <a:pPr algn="l">
              <a:spcBef>
                <a:spcPts val="0"/>
              </a:spcBef>
            </a:pPr>
            <a:r>
              <a:rPr lang="en-GB" sz="5400" dirty="0"/>
              <a:t>	</a:t>
            </a:r>
            <a:r>
              <a:rPr lang="en-GB" sz="4800" dirty="0" err="1" smtClean="0"/>
              <a:t>iprs</a:t>
            </a:r>
            <a:r>
              <a:rPr lang="en-GB" sz="4800" dirty="0" smtClean="0"/>
              <a:t> &amp;</a:t>
            </a:r>
            <a:r>
              <a:rPr lang="en-GB" sz="4800" dirty="0" smtClean="0"/>
              <a:t> food systems, challenges to humanity and shocks</a:t>
            </a:r>
            <a:r>
              <a:rPr lang="en-GB" sz="4800" dirty="0"/>
              <a:t>	</a:t>
            </a:r>
            <a:r>
              <a:rPr lang="en-GB" sz="5400" dirty="0"/>
              <a:t>	</a:t>
            </a:r>
            <a:endParaRPr lang="en-US" sz="3200" dirty="0"/>
          </a:p>
        </p:txBody>
      </p:sp>
      <p:sp>
        <p:nvSpPr>
          <p:cNvPr id="3" name="Title 1">
            <a:extLst>
              <a:ext uri="{FF2B5EF4-FFF2-40B4-BE49-F238E27FC236}">
                <a16:creationId xmlns="" xmlns:a16="http://schemas.microsoft.com/office/drawing/2014/main" id="{1F6E37AD-D1C8-BD42-A161-639973038DE7}"/>
              </a:ext>
            </a:extLst>
          </p:cNvPr>
          <p:cNvSpPr txBox="1">
            <a:spLocks/>
          </p:cNvSpPr>
          <p:nvPr>
            <p:custDataLst>
              <p:tags r:id="rId3"/>
            </p:custDataLst>
          </p:nvPr>
        </p:nvSpPr>
        <p:spPr>
          <a:xfrm>
            <a:off x="304800" y="3581400"/>
            <a:ext cx="8686800" cy="1941576"/>
          </a:xfrm>
          <a:prstGeom prst="rect">
            <a:avLst/>
          </a:prstGeom>
        </p:spPr>
        <p:txBody>
          <a:bodyPr vert="horz" lIns="91440" tIns="45720" rIns="91440" bIns="45720" rtlCol="0" anchor="t">
            <a:noAutofit/>
          </a:bodyPr>
          <a:lstStyle>
            <a:lvl1pPr algn="r" defTabSz="457200" rtl="0" eaLnBrk="1" latinLnBrk="0" hangingPunct="1">
              <a:spcBef>
                <a:spcPct val="0"/>
              </a:spcBef>
              <a:buNone/>
              <a:defRPr sz="4400" b="1" kern="1200" cap="small" baseline="0">
                <a:solidFill>
                  <a:srgbClr val="003300"/>
                </a:solidFill>
                <a:latin typeface="+mj-lt"/>
                <a:ea typeface="+mj-ea"/>
                <a:cs typeface="+mj-cs"/>
              </a:defRPr>
            </a:lvl1pPr>
          </a:lstStyle>
          <a:p>
            <a:pPr algn="ctr"/>
            <a:r>
              <a:rPr lang="en-GB" sz="3600" dirty="0"/>
              <a:t>                               Mariam Mayet</a:t>
            </a:r>
            <a:r>
              <a:rPr lang="en-GB" dirty="0"/>
              <a:t/>
            </a:r>
            <a:br>
              <a:rPr lang="en-GB" dirty="0"/>
            </a:br>
            <a:r>
              <a:rPr lang="en-GB" dirty="0"/>
              <a:t>    </a:t>
            </a:r>
            <a:r>
              <a:rPr lang="en-GB" sz="3600" dirty="0"/>
              <a:t>African Centre for Biodiversity, </a:t>
            </a:r>
            <a:r>
              <a:rPr lang="en-GB" sz="3200" dirty="0" smtClean="0"/>
              <a:t>June </a:t>
            </a:r>
            <a:r>
              <a:rPr lang="en-GB" sz="3200" dirty="0"/>
              <a:t>2020</a:t>
            </a:r>
            <a:endParaRPr lang="en-US" sz="3200"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8229600" cy="1524000"/>
          </a:xfrm>
        </p:spPr>
        <p:txBody>
          <a:bodyPr>
            <a:normAutofit/>
          </a:bodyPr>
          <a:lstStyle/>
          <a:p>
            <a:r>
              <a:rPr lang="en-ZA" b="1" dirty="0">
                <a:solidFill>
                  <a:srgbClr val="003300"/>
                </a:solidFill>
              </a:rPr>
              <a:t>Way Forward</a:t>
            </a:r>
          </a:p>
        </p:txBody>
      </p:sp>
      <p:sp>
        <p:nvSpPr>
          <p:cNvPr id="3" name="Content Placeholder 2"/>
          <p:cNvSpPr>
            <a:spLocks noGrp="1"/>
          </p:cNvSpPr>
          <p:nvPr>
            <p:ph idx="1"/>
          </p:nvPr>
        </p:nvSpPr>
        <p:spPr>
          <a:xfrm>
            <a:off x="304800" y="1385455"/>
            <a:ext cx="8534400" cy="5181600"/>
          </a:xfrm>
        </p:spPr>
        <p:txBody>
          <a:bodyPr>
            <a:normAutofit/>
          </a:bodyPr>
          <a:lstStyle/>
          <a:p>
            <a:pPr marL="0" indent="0">
              <a:buNone/>
            </a:pPr>
            <a:endParaRPr lang="en-ZA" dirty="0"/>
          </a:p>
          <a:p>
            <a:pPr marL="0" indent="0" algn="ctr">
              <a:buNone/>
            </a:pPr>
            <a:r>
              <a:rPr lang="en-GB" sz="2800" dirty="0" smtClean="0">
                <a:solidFill>
                  <a:srgbClr val="003300"/>
                </a:solidFill>
              </a:rPr>
              <a:t>Work towards sovereign </a:t>
            </a:r>
            <a:r>
              <a:rPr lang="en-GB" sz="2800" dirty="0">
                <a:solidFill>
                  <a:srgbClr val="003300"/>
                </a:solidFill>
              </a:rPr>
              <a:t>systemic solutions </a:t>
            </a:r>
          </a:p>
          <a:p>
            <a:pPr marL="0" indent="0" algn="ctr">
              <a:buNone/>
            </a:pPr>
            <a:r>
              <a:rPr lang="en-GB" sz="2800" dirty="0">
                <a:solidFill>
                  <a:srgbClr val="003300"/>
                </a:solidFill>
              </a:rPr>
              <a:t>to combat ecological, economic and </a:t>
            </a:r>
          </a:p>
          <a:p>
            <a:pPr marL="0" indent="0" algn="ctr">
              <a:buNone/>
            </a:pPr>
            <a:r>
              <a:rPr lang="en-GB" sz="2800" dirty="0">
                <a:solidFill>
                  <a:srgbClr val="003300"/>
                </a:solidFill>
              </a:rPr>
              <a:t>health crises </a:t>
            </a:r>
            <a:r>
              <a:rPr lang="en-GB" sz="2800" dirty="0" smtClean="0">
                <a:solidFill>
                  <a:srgbClr val="003300"/>
                </a:solidFill>
              </a:rPr>
              <a:t>globally.</a:t>
            </a:r>
            <a:endParaRPr lang="en-GB" sz="2800" dirty="0">
              <a:solidFill>
                <a:srgbClr val="003300"/>
              </a:solidFill>
            </a:endParaRPr>
          </a:p>
          <a:p>
            <a:pPr marL="0" indent="0" algn="ctr">
              <a:buNone/>
            </a:pPr>
            <a:r>
              <a:rPr lang="en-GB" sz="2800" dirty="0">
                <a:solidFill>
                  <a:srgbClr val="003300"/>
                </a:solidFill>
              </a:rPr>
              <a:t>Systemic solutions can prosper from a clean break </a:t>
            </a:r>
          </a:p>
          <a:p>
            <a:pPr marL="0" indent="0" algn="ctr">
              <a:buNone/>
            </a:pPr>
            <a:r>
              <a:rPr lang="en-GB" sz="2800" dirty="0">
                <a:solidFill>
                  <a:srgbClr val="003300"/>
                </a:solidFill>
              </a:rPr>
              <a:t>from current systems dominated by Western </a:t>
            </a:r>
          </a:p>
          <a:p>
            <a:pPr marL="0" indent="0" algn="ctr">
              <a:buNone/>
            </a:pPr>
            <a:r>
              <a:rPr lang="en-GB" sz="2800" dirty="0">
                <a:solidFill>
                  <a:srgbClr val="003300"/>
                </a:solidFill>
              </a:rPr>
              <a:t>knowledge systems, tools, technologies etc.</a:t>
            </a:r>
            <a:endParaRPr lang="en-ZA" sz="2800" dirty="0">
              <a:solidFill>
                <a:srgbClr val="003300"/>
              </a:solidFill>
            </a:endParaRP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184054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GD cover background.jpg">
            <a:extLst>
              <a:ext uri="{FF2B5EF4-FFF2-40B4-BE49-F238E27FC236}">
                <a16:creationId xmlns="" xmlns:a16="http://schemas.microsoft.com/office/drawing/2014/main" id="{E1EB0106-63F2-5B44-BA13-BFB8503C4D63}"/>
              </a:ext>
            </a:extLst>
          </p:cNvPr>
          <p:cNvPicPr>
            <a:picLocks noChangeAspect="1"/>
          </p:cNvPicPr>
          <p:nvPr/>
        </p:nvPicPr>
        <p:blipFill rotWithShape="1">
          <a:blip r:embed="rId3" cstate="print">
            <a:duotone>
              <a:schemeClr val="accent3">
                <a:shade val="45000"/>
                <a:satMod val="135000"/>
              </a:schemeClr>
              <a:prstClr val="white"/>
            </a:duotone>
            <a:alphaModFix amt="20000"/>
            <a:extLst>
              <a:ext uri="{28A0092B-C50C-407E-A947-70E740481C1C}">
                <a14:useLocalDpi xmlns:a14="http://schemas.microsoft.com/office/drawing/2010/main" val="0"/>
              </a:ext>
            </a:extLst>
          </a:blip>
          <a:srcRect t="8473" b="27266"/>
          <a:stretch/>
        </p:blipFill>
        <p:spPr>
          <a:xfrm>
            <a:off x="990600" y="654570"/>
            <a:ext cx="8305800" cy="6127230"/>
          </a:xfrm>
          <a:prstGeom prst="rect">
            <a:avLst/>
          </a:prstGeom>
          <a:ln>
            <a:noFill/>
          </a:ln>
          <a:effectLst>
            <a:softEdge rad="112500"/>
          </a:effectLst>
        </p:spPr>
      </p:pic>
      <p:sp>
        <p:nvSpPr>
          <p:cNvPr id="9" name="Title 1">
            <a:extLst>
              <a:ext uri="{FF2B5EF4-FFF2-40B4-BE49-F238E27FC236}">
                <a16:creationId xmlns="" xmlns:a16="http://schemas.microsoft.com/office/drawing/2014/main" id="{0D3FE075-575A-1546-905E-3D8ABEF3A1C2}"/>
              </a:ext>
            </a:extLst>
          </p:cNvPr>
          <p:cNvSpPr>
            <a:spLocks noGrp="1"/>
          </p:cNvSpPr>
          <p:nvPr>
            <p:ph type="title"/>
          </p:nvPr>
        </p:nvSpPr>
        <p:spPr>
          <a:xfrm>
            <a:off x="762000" y="335915"/>
            <a:ext cx="8229600" cy="1143000"/>
          </a:xfrm>
        </p:spPr>
        <p:txBody>
          <a:bodyPr>
            <a:normAutofit/>
          </a:bodyPr>
          <a:lstStyle/>
          <a:p>
            <a:r>
              <a:rPr lang="en-ZA" b="1" dirty="0" smtClean="0">
                <a:solidFill>
                  <a:srgbClr val="003300"/>
                </a:solidFill>
              </a:rPr>
              <a:t>Work towards transition</a:t>
            </a:r>
            <a:endParaRPr lang="en-ZA" b="1" dirty="0">
              <a:solidFill>
                <a:srgbClr val="003300"/>
              </a:solidFill>
            </a:endParaRPr>
          </a:p>
        </p:txBody>
      </p:sp>
      <p:sp>
        <p:nvSpPr>
          <p:cNvPr id="10" name="Content Placeholder 2">
            <a:extLst>
              <a:ext uri="{FF2B5EF4-FFF2-40B4-BE49-F238E27FC236}">
                <a16:creationId xmlns="" xmlns:a16="http://schemas.microsoft.com/office/drawing/2014/main" id="{6F5A5ADE-C509-8946-839A-BC6875B552B4}"/>
              </a:ext>
            </a:extLst>
          </p:cNvPr>
          <p:cNvSpPr>
            <a:spLocks noGrp="1"/>
          </p:cNvSpPr>
          <p:nvPr>
            <p:ph idx="1"/>
          </p:nvPr>
        </p:nvSpPr>
        <p:spPr>
          <a:xfrm>
            <a:off x="381000" y="1676400"/>
            <a:ext cx="8534400" cy="5181600"/>
          </a:xfrm>
        </p:spPr>
        <p:txBody>
          <a:bodyPr>
            <a:normAutofit lnSpcReduction="10000"/>
          </a:bodyPr>
          <a:lstStyle/>
          <a:p>
            <a:pPr marL="0" indent="0" algn="ctr">
              <a:spcBef>
                <a:spcPts val="0"/>
              </a:spcBef>
              <a:buNone/>
            </a:pPr>
            <a:r>
              <a:rPr lang="en-GB" sz="2400" b="1" dirty="0" smtClean="0">
                <a:solidFill>
                  <a:srgbClr val="003300"/>
                </a:solidFill>
              </a:rPr>
              <a:t>Towards paradigm shifts</a:t>
            </a:r>
            <a:endParaRPr lang="en-GB" sz="2400" b="1" dirty="0">
              <a:solidFill>
                <a:srgbClr val="003300"/>
              </a:solidFill>
            </a:endParaRPr>
          </a:p>
          <a:p>
            <a:pPr marL="0" indent="0" algn="ctr">
              <a:spcBef>
                <a:spcPts val="0"/>
              </a:spcBef>
              <a:buNone/>
            </a:pPr>
            <a:r>
              <a:rPr lang="en-GB" sz="2400" dirty="0" smtClean="0"/>
              <a:t>Work towards diversified </a:t>
            </a:r>
            <a:r>
              <a:rPr lang="en-GB" sz="2400" dirty="0"/>
              <a:t>agroecological systems</a:t>
            </a:r>
          </a:p>
          <a:p>
            <a:pPr marL="0" indent="0" algn="ctr">
              <a:spcBef>
                <a:spcPts val="0"/>
              </a:spcBef>
              <a:buNone/>
            </a:pPr>
            <a:r>
              <a:rPr lang="en-GB" sz="2400" dirty="0"/>
              <a:t> built on diverse knowledge systems, including those held </a:t>
            </a:r>
          </a:p>
          <a:p>
            <a:pPr marL="0" indent="0" algn="ctr">
              <a:spcBef>
                <a:spcPts val="0"/>
              </a:spcBef>
              <a:buNone/>
            </a:pPr>
            <a:r>
              <a:rPr lang="en-GB" sz="2400" dirty="0"/>
              <a:t>and nurtured by women.</a:t>
            </a:r>
          </a:p>
          <a:p>
            <a:pPr marL="0" indent="0" algn="ctr">
              <a:spcBef>
                <a:spcPts val="0"/>
              </a:spcBef>
              <a:buNone/>
            </a:pPr>
            <a:endParaRPr lang="en-GB" sz="2400" b="1" dirty="0"/>
          </a:p>
          <a:p>
            <a:pPr marL="0" indent="0" algn="ctr">
              <a:spcBef>
                <a:spcPts val="0"/>
              </a:spcBef>
              <a:buNone/>
            </a:pPr>
            <a:r>
              <a:rPr lang="en-GB" sz="2400" b="1" dirty="0" smtClean="0">
                <a:solidFill>
                  <a:srgbClr val="003300"/>
                </a:solidFill>
              </a:rPr>
              <a:t>Health/food/seed nexus that </a:t>
            </a:r>
            <a:r>
              <a:rPr lang="en-GB" sz="2400" dirty="0"/>
              <a:t>r</a:t>
            </a:r>
            <a:r>
              <a:rPr lang="en-GB" sz="2400" dirty="0" smtClean="0"/>
              <a:t>ecognises </a:t>
            </a:r>
            <a:r>
              <a:rPr lang="en-GB" sz="2400" dirty="0"/>
              <a:t>complex interconnections between human and </a:t>
            </a:r>
          </a:p>
          <a:p>
            <a:pPr marL="0" indent="0" algn="ctr">
              <a:spcBef>
                <a:spcPts val="0"/>
              </a:spcBef>
              <a:buNone/>
            </a:pPr>
            <a:r>
              <a:rPr lang="en-GB" sz="2400" dirty="0"/>
              <a:t>animal health, plants and our shared environment</a:t>
            </a:r>
          </a:p>
          <a:p>
            <a:pPr marL="0" indent="0" algn="ctr">
              <a:spcBef>
                <a:spcPts val="0"/>
              </a:spcBef>
              <a:buNone/>
            </a:pPr>
            <a:r>
              <a:rPr lang="en-GB" sz="2400" dirty="0"/>
              <a:t>Takes long-term and intergenerational costs and consequences for </a:t>
            </a:r>
          </a:p>
          <a:p>
            <a:pPr marL="0" indent="0" algn="ctr">
              <a:spcBef>
                <a:spcPts val="0"/>
              </a:spcBef>
              <a:buNone/>
            </a:pPr>
            <a:r>
              <a:rPr lang="en-GB" sz="2400" dirty="0"/>
              <a:t>people and nature of development actions into account. </a:t>
            </a:r>
            <a:endParaRPr lang="en-GB" sz="2400" dirty="0" smtClean="0"/>
          </a:p>
          <a:p>
            <a:pPr marL="0" indent="0" algn="ctr">
              <a:spcBef>
                <a:spcPts val="0"/>
              </a:spcBef>
              <a:buNone/>
            </a:pPr>
            <a:endParaRPr lang="en-GB" sz="2400" dirty="0"/>
          </a:p>
          <a:p>
            <a:pPr marL="0" indent="0" algn="ctr">
              <a:spcBef>
                <a:spcPts val="0"/>
              </a:spcBef>
              <a:buNone/>
            </a:pPr>
            <a:r>
              <a:rPr lang="en-GB" sz="2400" dirty="0" smtClean="0"/>
              <a:t>Longue Duree “change happens beyond a lifetime” but we have converged perhaps ou</a:t>
            </a:r>
            <a:r>
              <a:rPr lang="en-GB" sz="2400" dirty="0" smtClean="0"/>
              <a:t>r awkward pirouettes of yesterday, have found more synergy and alignment as we dance together across time and space in our common lockdowns</a:t>
            </a:r>
            <a:endParaRPr lang="en-GB" sz="2400" dirty="0"/>
          </a:p>
          <a:p>
            <a:pPr marL="0" indent="0">
              <a:buNone/>
            </a:pPr>
            <a:endParaRPr lang="en-ZA" sz="2400" dirty="0"/>
          </a:p>
        </p:txBody>
      </p:sp>
    </p:spTree>
    <p:extLst>
      <p:ext uri="{BB962C8B-B14F-4D97-AF65-F5344CB8AC3E}">
        <p14:creationId xmlns:p14="http://schemas.microsoft.com/office/powerpoint/2010/main" val="2690388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62128"/>
            <a:ext cx="8229600" cy="1143000"/>
          </a:xfrm>
        </p:spPr>
        <p:txBody>
          <a:bodyPr>
            <a:normAutofit/>
          </a:bodyPr>
          <a:lstStyle/>
          <a:p>
            <a:r>
              <a:rPr lang="en-US" sz="4000" b="1" dirty="0" smtClean="0">
                <a:solidFill>
                  <a:srgbClr val="003300"/>
                </a:solidFill>
              </a:rPr>
              <a:t>Key issues</a:t>
            </a:r>
            <a:endParaRPr lang="en-US" sz="4000" b="1" dirty="0">
              <a:solidFill>
                <a:srgbClr val="003300"/>
              </a:solidFill>
            </a:endParaRPr>
          </a:p>
        </p:txBody>
      </p:sp>
      <p:sp>
        <p:nvSpPr>
          <p:cNvPr id="3" name="Content Placeholder 2"/>
          <p:cNvSpPr>
            <a:spLocks noGrp="1"/>
          </p:cNvSpPr>
          <p:nvPr>
            <p:ph idx="1"/>
          </p:nvPr>
        </p:nvSpPr>
        <p:spPr>
          <a:xfrm>
            <a:off x="304800" y="1295400"/>
            <a:ext cx="8534400" cy="4919472"/>
          </a:xfrm>
        </p:spPr>
        <p:txBody>
          <a:bodyPr>
            <a:normAutofit fontScale="25000" lnSpcReduction="20000"/>
          </a:bodyPr>
          <a:lstStyle/>
          <a:p>
            <a:pPr fontAlgn="base"/>
            <a:r>
              <a:rPr lang="en-GB" sz="9600" dirty="0" smtClean="0"/>
              <a:t>IPRS –Plant Variety Protection (</a:t>
            </a:r>
            <a:r>
              <a:rPr lang="en-GB" sz="9600" dirty="0" smtClean="0"/>
              <a:t>P</a:t>
            </a:r>
            <a:r>
              <a:rPr lang="en-GB" sz="9600" dirty="0" smtClean="0"/>
              <a:t>VP) based on UPOV 1991 and patents on genetic resources and associated TK –fundamental to architecture of industrial agriculture:</a:t>
            </a:r>
          </a:p>
          <a:p>
            <a:pPr fontAlgn="base"/>
            <a:endParaRPr lang="en-GB" sz="9600" dirty="0" smtClean="0"/>
          </a:p>
          <a:p>
            <a:pPr fontAlgn="base"/>
            <a:r>
              <a:rPr lang="en-GB" sz="9600" dirty="0" smtClean="0"/>
              <a:t>Depletion of genetic resources/biodiversity/ecosystems</a:t>
            </a:r>
            <a:endParaRPr lang="en-GB" sz="9600" dirty="0" smtClean="0"/>
          </a:p>
          <a:p>
            <a:pPr fontAlgn="base"/>
            <a:r>
              <a:rPr lang="en-GB" sz="9600" dirty="0" smtClean="0"/>
              <a:t>Corporate concentration</a:t>
            </a:r>
          </a:p>
          <a:p>
            <a:pPr fontAlgn="base"/>
            <a:r>
              <a:rPr lang="en-GB" sz="9600" dirty="0" smtClean="0"/>
              <a:t>Technological lock ins</a:t>
            </a:r>
          </a:p>
          <a:p>
            <a:pPr fontAlgn="base"/>
            <a:r>
              <a:rPr lang="en-GB" sz="9600" dirty="0" smtClean="0"/>
              <a:t>Criminalising farmers’ rights and farmers’ seed systems, human rights violations (right to food etc.)</a:t>
            </a:r>
          </a:p>
          <a:p>
            <a:pPr fontAlgn="base"/>
            <a:r>
              <a:rPr lang="en-GB" sz="9600" dirty="0" smtClean="0"/>
              <a:t>Where are we internationally on the question of farmers’ rights?</a:t>
            </a:r>
          </a:p>
          <a:p>
            <a:pPr fontAlgn="base"/>
            <a:r>
              <a:rPr lang="en-GB" sz="9600" dirty="0" smtClean="0"/>
              <a:t>Shocks –what is emerging and converging and work of social movements during COVID and beyond</a:t>
            </a:r>
            <a:endParaRPr lang="en-GB" sz="9600" dirty="0" smtClean="0"/>
          </a:p>
          <a:p>
            <a:pPr fontAlgn="base"/>
            <a:endParaRPr lang="en-GB" sz="2800" dirty="0"/>
          </a:p>
          <a:p>
            <a:pPr marL="0" indent="0" algn="ctr">
              <a:buNone/>
            </a:pPr>
            <a:endParaRPr lang="en-ZA" sz="3600" dirty="0"/>
          </a:p>
          <a:p>
            <a:pPr marL="0" indent="0" algn="ctr">
              <a:buNone/>
            </a:pPr>
            <a:r>
              <a:rPr lang="en-ZA" sz="3600" dirty="0">
                <a:solidFill>
                  <a:srgbClr val="003300"/>
                </a:solidFill>
              </a:rPr>
              <a:t> </a:t>
            </a:r>
          </a:p>
          <a:p>
            <a:pPr marL="0" indent="0">
              <a:buNone/>
            </a:pPr>
            <a:endParaRPr lang="en-US" sz="3600" dirty="0"/>
          </a:p>
          <a:p>
            <a:endParaRPr lang="en-US" sz="3600" dirty="0"/>
          </a:p>
          <a:p>
            <a:endParaRPr lang="en-US" dirty="0"/>
          </a:p>
        </p:txBody>
      </p:sp>
      <p:sp>
        <p:nvSpPr>
          <p:cNvPr id="5" name="Content Placeholder 2">
            <a:extLst>
              <a:ext uri="{FF2B5EF4-FFF2-40B4-BE49-F238E27FC236}">
                <a16:creationId xmlns="" xmlns:a16="http://schemas.microsoft.com/office/drawing/2014/main" id="{F89761FF-5BC3-7342-85A6-98085DA3BD5D}"/>
              </a:ext>
            </a:extLst>
          </p:cNvPr>
          <p:cNvSpPr txBox="1">
            <a:spLocks/>
          </p:cNvSpPr>
          <p:nvPr/>
        </p:nvSpPr>
        <p:spPr>
          <a:xfrm>
            <a:off x="685800" y="685800"/>
            <a:ext cx="8534400" cy="12954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endParaRPr lang="en-ZA" b="1" dirty="0">
              <a:solidFill>
                <a:srgbClr val="003300"/>
              </a:solidFill>
            </a:endParaRPr>
          </a:p>
        </p:txBody>
      </p:sp>
    </p:spTree>
    <p:extLst>
      <p:ext uri="{BB962C8B-B14F-4D97-AF65-F5344CB8AC3E}">
        <p14:creationId xmlns:p14="http://schemas.microsoft.com/office/powerpoint/2010/main" val="1415324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62128"/>
            <a:ext cx="8229600" cy="1143000"/>
          </a:xfrm>
        </p:spPr>
        <p:txBody>
          <a:bodyPr>
            <a:normAutofit fontScale="90000"/>
          </a:bodyPr>
          <a:lstStyle/>
          <a:p>
            <a:r>
              <a:rPr lang="en-US" sz="4000" b="1" dirty="0">
                <a:solidFill>
                  <a:srgbClr val="003300"/>
                </a:solidFill>
              </a:rPr>
              <a:t> </a:t>
            </a:r>
            <a:r>
              <a:rPr lang="en-US" sz="4000" b="1" dirty="0" smtClean="0">
                <a:solidFill>
                  <a:srgbClr val="003300"/>
                </a:solidFill>
              </a:rPr>
              <a:t>UPOV 1991 style PVP systems</a:t>
            </a:r>
            <a:r>
              <a:rPr lang="en-US" sz="4000" b="1" dirty="0" smtClean="0">
                <a:solidFill>
                  <a:srgbClr val="003300"/>
                </a:solidFill>
              </a:rPr>
              <a:t> and destruction </a:t>
            </a:r>
            <a:endParaRPr lang="en-US" sz="4000" b="1" dirty="0">
              <a:solidFill>
                <a:srgbClr val="003300"/>
              </a:solidFill>
            </a:endParaRPr>
          </a:p>
        </p:txBody>
      </p:sp>
      <p:sp>
        <p:nvSpPr>
          <p:cNvPr id="3" name="Content Placeholder 2"/>
          <p:cNvSpPr>
            <a:spLocks noGrp="1"/>
          </p:cNvSpPr>
          <p:nvPr>
            <p:ph idx="1"/>
          </p:nvPr>
        </p:nvSpPr>
        <p:spPr>
          <a:xfrm>
            <a:off x="304800" y="1676400"/>
            <a:ext cx="8534400" cy="4919472"/>
          </a:xfrm>
        </p:spPr>
        <p:txBody>
          <a:bodyPr>
            <a:normAutofit lnSpcReduction="10000"/>
          </a:bodyPr>
          <a:lstStyle/>
          <a:p>
            <a:pPr marL="0" indent="0" algn="ctr">
              <a:buNone/>
            </a:pPr>
            <a:r>
              <a:rPr lang="en-ZA" sz="2800" dirty="0" smtClean="0"/>
              <a:t>UPOV </a:t>
            </a:r>
            <a:r>
              <a:rPr lang="en-ZA" sz="2800" dirty="0"/>
              <a:t>is part of the global </a:t>
            </a:r>
            <a:r>
              <a:rPr lang="en-ZA" sz="2800" dirty="0">
                <a:solidFill>
                  <a:srgbClr val="FF0000"/>
                </a:solidFill>
              </a:rPr>
              <a:t>architecture </a:t>
            </a:r>
            <a:r>
              <a:rPr lang="en-ZA" sz="2800" dirty="0"/>
              <a:t>of intellectual property laws, </a:t>
            </a:r>
            <a:r>
              <a:rPr lang="en-ZA" sz="2800" dirty="0" smtClean="0"/>
              <a:t>that provide for exceptionally strong breeders’ rights, </a:t>
            </a:r>
            <a:r>
              <a:rPr lang="en-ZA" sz="2800" dirty="0"/>
              <a:t>that support and entrench current corporate-industrial food and monoculture agricultural systems. </a:t>
            </a:r>
            <a:endParaRPr lang="en-ZA" sz="2800" dirty="0" smtClean="0"/>
          </a:p>
          <a:p>
            <a:pPr marL="0" indent="0" algn="ctr">
              <a:buNone/>
            </a:pPr>
            <a:r>
              <a:rPr lang="en-ZA" sz="2800" dirty="0" smtClean="0"/>
              <a:t>This </a:t>
            </a:r>
            <a:r>
              <a:rPr lang="en-ZA" sz="2800" dirty="0"/>
              <a:t>system is based on the commodification of nature and knowledge, and </a:t>
            </a:r>
            <a:r>
              <a:rPr lang="en-ZA" sz="2800" dirty="0" smtClean="0"/>
              <a:t>has caused loss of agricultural biodiversity and </a:t>
            </a:r>
            <a:r>
              <a:rPr lang="en-ZA" sz="2800" dirty="0"/>
              <a:t>great destruction to the earth’s life-supporting systems</a:t>
            </a:r>
            <a:r>
              <a:rPr lang="en-ZA" sz="2800" dirty="0" smtClean="0"/>
              <a:t>.</a:t>
            </a:r>
          </a:p>
          <a:p>
            <a:pPr marL="0" indent="0" algn="ctr">
              <a:buNone/>
            </a:pPr>
            <a:r>
              <a:rPr lang="en-ZA" sz="2800" dirty="0" smtClean="0"/>
              <a:t>Strongly being pushed at both national levels, and through regional harmonisation efforts and trade agreements including at continental level</a:t>
            </a:r>
          </a:p>
          <a:p>
            <a:pPr marL="0" indent="0" algn="ctr">
              <a:buNone/>
            </a:pPr>
            <a:endParaRPr lang="en-ZA" sz="2800" dirty="0" smtClean="0"/>
          </a:p>
          <a:p>
            <a:pPr marL="0" indent="0" algn="ctr">
              <a:buNone/>
            </a:pPr>
            <a:endParaRPr lang="en-ZA" sz="2800" dirty="0"/>
          </a:p>
          <a:p>
            <a:pPr marL="0" indent="0" algn="ctr">
              <a:buNone/>
            </a:pPr>
            <a:endParaRPr lang="en-ZA" sz="4000" dirty="0">
              <a:solidFill>
                <a:srgbClr val="003300"/>
              </a:solidFill>
            </a:endParaRPr>
          </a:p>
          <a:p>
            <a:pPr marL="0" indent="0">
              <a:buNone/>
            </a:pPr>
            <a:endParaRPr lang="en-US" dirty="0"/>
          </a:p>
          <a:p>
            <a:endParaRPr lang="en-US" dirty="0"/>
          </a:p>
          <a:p>
            <a:endParaRPr lang="en-US" dirty="0"/>
          </a:p>
        </p:txBody>
      </p:sp>
      <p:sp>
        <p:nvSpPr>
          <p:cNvPr id="5" name="Content Placeholder 2">
            <a:extLst>
              <a:ext uri="{FF2B5EF4-FFF2-40B4-BE49-F238E27FC236}">
                <a16:creationId xmlns="" xmlns:a16="http://schemas.microsoft.com/office/drawing/2014/main" id="{F89761FF-5BC3-7342-85A6-98085DA3BD5D}"/>
              </a:ext>
            </a:extLst>
          </p:cNvPr>
          <p:cNvSpPr txBox="1">
            <a:spLocks/>
          </p:cNvSpPr>
          <p:nvPr/>
        </p:nvSpPr>
        <p:spPr>
          <a:xfrm>
            <a:off x="685800" y="685800"/>
            <a:ext cx="8534400" cy="12954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endParaRPr lang="en-ZA" b="1" dirty="0">
              <a:solidFill>
                <a:srgbClr val="003300"/>
              </a:solidFill>
            </a:endParaRPr>
          </a:p>
        </p:txBody>
      </p:sp>
    </p:spTree>
    <p:extLst>
      <p:ext uri="{BB962C8B-B14F-4D97-AF65-F5344CB8AC3E}">
        <p14:creationId xmlns:p14="http://schemas.microsoft.com/office/powerpoint/2010/main" val="4128382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Corporate concentration and oligopolies</a:t>
            </a:r>
            <a:endParaRPr lang="en-US" dirty="0"/>
          </a:p>
        </p:txBody>
      </p:sp>
      <p:sp>
        <p:nvSpPr>
          <p:cNvPr id="3" name="Content Placeholder 2"/>
          <p:cNvSpPr>
            <a:spLocks noGrp="1"/>
          </p:cNvSpPr>
          <p:nvPr>
            <p:ph idx="1"/>
          </p:nvPr>
        </p:nvSpPr>
        <p:spPr/>
        <p:txBody>
          <a:bodyPr>
            <a:normAutofit fontScale="85000" lnSpcReduction="20000"/>
          </a:bodyPr>
          <a:lstStyle/>
          <a:p>
            <a:r>
              <a:rPr lang="en-ZA" dirty="0" smtClean="0"/>
              <a:t>IPR regimes over plant genetic resources for food and agriculture and associated traditional knowledge, both patents and plant variety protection, incentivises and entrenches corporate concentration and oligopolies in the seed sector and also in the agro chemical sectors. (</a:t>
            </a:r>
            <a:r>
              <a:rPr lang="en-US" dirty="0"/>
              <a:t> </a:t>
            </a:r>
            <a:r>
              <a:rPr lang="en-ZA" dirty="0" smtClean="0"/>
              <a:t>Dow/DuPont, ChemChina</a:t>
            </a:r>
            <a:r>
              <a:rPr lang="en-ZA" dirty="0"/>
              <a:t>/</a:t>
            </a:r>
            <a:r>
              <a:rPr lang="en-ZA" dirty="0" smtClean="0"/>
              <a:t> Syngenta, Bayer/ </a:t>
            </a:r>
            <a:r>
              <a:rPr lang="en-ZA" dirty="0"/>
              <a:t>Monsanto. </a:t>
            </a:r>
            <a:endParaRPr lang="en-ZA" dirty="0" smtClean="0"/>
          </a:p>
          <a:p>
            <a:r>
              <a:rPr lang="en-ZA" dirty="0" smtClean="0"/>
              <a:t>Power and control characterised by </a:t>
            </a:r>
            <a:r>
              <a:rPr lang="en-ZA" dirty="0"/>
              <a:t>characterised by a dependence on proprietary seed, including and especially genetically modified (GM) seed and agrochemical inputs.</a:t>
            </a:r>
            <a:r>
              <a:rPr lang="en-ZA" dirty="0"/>
              <a:t> </a:t>
            </a:r>
          </a:p>
          <a:p>
            <a:r>
              <a:rPr lang="en-ZA" dirty="0" smtClean="0"/>
              <a:t>Too big to fail</a:t>
            </a:r>
          </a:p>
          <a:p>
            <a:endParaRPr lang="en-ZA" dirty="0" smtClean="0"/>
          </a:p>
          <a:p>
            <a:pPr marL="0" indent="0">
              <a:buNone/>
            </a:pPr>
            <a:endParaRPr lang="en-US" dirty="0"/>
          </a:p>
        </p:txBody>
      </p:sp>
    </p:spTree>
    <p:extLst>
      <p:ext uri="{BB962C8B-B14F-4D97-AF65-F5344CB8AC3E}">
        <p14:creationId xmlns:p14="http://schemas.microsoft.com/office/powerpoint/2010/main" val="1982265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0"/>
            <a:ext cx="6705600" cy="1143000"/>
          </a:xfrm>
        </p:spPr>
        <p:txBody>
          <a:bodyPr>
            <a:normAutofit fontScale="90000"/>
          </a:bodyPr>
          <a:lstStyle/>
          <a:p>
            <a:pPr algn="r"/>
            <a:r>
              <a:rPr lang="en-US" b="1" dirty="0" smtClean="0">
                <a:solidFill>
                  <a:srgbClr val="003300"/>
                </a:solidFill>
              </a:rPr>
              <a:t>Technological lock ins and squeezing humanity</a:t>
            </a:r>
            <a:endParaRPr lang="en-US" b="1" dirty="0">
              <a:solidFill>
                <a:srgbClr val="003300"/>
              </a:solidFill>
            </a:endParaRPr>
          </a:p>
        </p:txBody>
      </p:sp>
      <p:sp>
        <p:nvSpPr>
          <p:cNvPr id="3" name="Content Placeholder 2"/>
          <p:cNvSpPr>
            <a:spLocks noGrp="1"/>
          </p:cNvSpPr>
          <p:nvPr>
            <p:ph idx="1"/>
          </p:nvPr>
        </p:nvSpPr>
        <p:spPr>
          <a:xfrm>
            <a:off x="457200" y="1524000"/>
            <a:ext cx="8229600" cy="4525963"/>
          </a:xfrm>
        </p:spPr>
        <p:txBody>
          <a:bodyPr>
            <a:normAutofit fontScale="85000" lnSpcReduction="20000"/>
          </a:bodyPr>
          <a:lstStyle/>
          <a:p>
            <a:pPr marL="0" indent="0">
              <a:buNone/>
            </a:pPr>
            <a:r>
              <a:rPr lang="en-ZA" dirty="0" smtClean="0"/>
              <a:t>Control by corporates of global </a:t>
            </a:r>
            <a:r>
              <a:rPr lang="en-ZA" dirty="0"/>
              <a:t>productive and food </a:t>
            </a:r>
            <a:r>
              <a:rPr lang="en-ZA" dirty="0" smtClean="0"/>
              <a:t>systems placed us all on a narrow corporate controlled </a:t>
            </a:r>
            <a:r>
              <a:rPr lang="en-ZA" dirty="0"/>
              <a:t>technological </a:t>
            </a:r>
            <a:r>
              <a:rPr lang="en-ZA" dirty="0" smtClean="0"/>
              <a:t>path:</a:t>
            </a:r>
          </a:p>
          <a:p>
            <a:r>
              <a:rPr lang="en-ZA" dirty="0" smtClean="0"/>
              <a:t>Control over research and development and “innovation”, seeds to be planted, food to be eaten, technologies and chemicals to be used</a:t>
            </a:r>
          </a:p>
          <a:p>
            <a:r>
              <a:rPr lang="en-ZA" dirty="0" smtClean="0"/>
              <a:t>No choice, further </a:t>
            </a:r>
            <a:r>
              <a:rPr lang="en-ZA" dirty="0"/>
              <a:t>entrenching </a:t>
            </a:r>
            <a:r>
              <a:rPr lang="en-ZA" dirty="0" smtClean="0"/>
              <a:t>highly </a:t>
            </a:r>
            <a:r>
              <a:rPr lang="en-ZA" dirty="0"/>
              <a:t>processed, standardised, input-intensive staple crop varieties, to the detriment of traditional foods, resulting in the loss of nutrients and agricultural diversity </a:t>
            </a:r>
            <a:endParaRPr lang="en-ZA" dirty="0" smtClean="0"/>
          </a:p>
          <a:p>
            <a:r>
              <a:rPr lang="en-ZA" dirty="0"/>
              <a:t>digitalisation of agriculture and the role played by the agricultural machinery sector;</a:t>
            </a:r>
          </a:p>
          <a:p>
            <a:endParaRPr lang="en-US" dirty="0"/>
          </a:p>
        </p:txBody>
      </p:sp>
    </p:spTree>
    <p:extLst>
      <p:ext uri="{BB962C8B-B14F-4D97-AF65-F5344CB8AC3E}">
        <p14:creationId xmlns:p14="http://schemas.microsoft.com/office/powerpoint/2010/main" val="966413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905000"/>
            <a:ext cx="8534400" cy="4195572"/>
          </a:xfrm>
        </p:spPr>
        <p:txBody>
          <a:bodyPr>
            <a:normAutofit fontScale="47500" lnSpcReduction="20000"/>
          </a:bodyPr>
          <a:lstStyle/>
          <a:p>
            <a:pPr marL="0" indent="0">
              <a:buNone/>
            </a:pPr>
            <a:r>
              <a:rPr lang="en-ZA" sz="4400" dirty="0" smtClean="0"/>
              <a:t>PVP regimes based on UPOV 1991 formulated for </a:t>
            </a:r>
            <a:r>
              <a:rPr lang="en-ZA" sz="4400" dirty="0"/>
              <a:t>benefit of corporate seed producers and breeders, </a:t>
            </a:r>
            <a:r>
              <a:rPr lang="en-ZA" sz="4400" dirty="0" smtClean="0"/>
              <a:t>pave  </a:t>
            </a:r>
            <a:r>
              <a:rPr lang="en-ZA" sz="4400" dirty="0"/>
              <a:t>way for the private sector’s domination of seed production and the free trade in corporate so-called “improved seed” </a:t>
            </a:r>
            <a:endParaRPr lang="en-ZA" sz="4400" dirty="0" smtClean="0"/>
          </a:p>
          <a:p>
            <a:pPr marL="0" indent="0">
              <a:buNone/>
            </a:pPr>
            <a:endParaRPr lang="en-ZA" sz="4400" dirty="0" smtClean="0"/>
          </a:p>
          <a:p>
            <a:pPr marL="0" indent="0">
              <a:buNone/>
            </a:pPr>
            <a:r>
              <a:rPr lang="en-ZA" sz="4400" dirty="0" smtClean="0"/>
              <a:t>Totally </a:t>
            </a:r>
            <a:r>
              <a:rPr lang="en-ZA" sz="4400" dirty="0"/>
              <a:t>utterly undermines farmers’ rights and criminalises age-old practises of seed exchange and sale </a:t>
            </a:r>
            <a:endParaRPr lang="en-ZA" sz="4400" dirty="0" smtClean="0"/>
          </a:p>
          <a:p>
            <a:pPr marL="0" indent="0">
              <a:buNone/>
            </a:pPr>
            <a:endParaRPr lang="en-ZA" sz="4400" dirty="0"/>
          </a:p>
          <a:p>
            <a:pPr marL="0" indent="0">
              <a:buNone/>
            </a:pPr>
            <a:r>
              <a:rPr lang="en-ZA" sz="4400" dirty="0" smtClean="0"/>
              <a:t>Deskilling of farmers, farmers as passive consumers and price takers</a:t>
            </a:r>
            <a:endParaRPr lang="en-ZA" sz="4400" dirty="0"/>
          </a:p>
          <a:p>
            <a:pPr marL="0" indent="0">
              <a:buNone/>
            </a:pPr>
            <a:endParaRPr lang="en-US" sz="4400" dirty="0" smtClean="0"/>
          </a:p>
          <a:p>
            <a:pPr marL="0" indent="0">
              <a:buNone/>
            </a:pPr>
            <a:r>
              <a:rPr lang="en-US" sz="4400" dirty="0" smtClean="0"/>
              <a:t>APREBES Human Rights Assessment of UPOV points to causal link between reduced access by farmers to seed and undermining of the right to food</a:t>
            </a:r>
          </a:p>
          <a:p>
            <a:pPr marL="0" indent="0">
              <a:buNone/>
            </a:pPr>
            <a:endParaRPr lang="en-US" sz="4400" dirty="0" smtClean="0"/>
          </a:p>
          <a:p>
            <a:pPr marL="0" indent="0">
              <a:buNone/>
            </a:pPr>
            <a:r>
              <a:rPr lang="en-US" sz="4400" dirty="0" smtClean="0"/>
              <a:t>Internationally, little to no progress on farmers’ rights</a:t>
            </a:r>
          </a:p>
          <a:p>
            <a:pPr marL="0" indent="0">
              <a:buNone/>
            </a:pPr>
            <a:endParaRPr lang="en-US" dirty="0"/>
          </a:p>
          <a:p>
            <a:endParaRPr lang="en-US" dirty="0"/>
          </a:p>
          <a:p>
            <a:endParaRPr lang="en-US" dirty="0"/>
          </a:p>
        </p:txBody>
      </p:sp>
      <p:sp>
        <p:nvSpPr>
          <p:cNvPr id="5" name="Content Placeholder 2">
            <a:extLst>
              <a:ext uri="{FF2B5EF4-FFF2-40B4-BE49-F238E27FC236}">
                <a16:creationId xmlns="" xmlns:a16="http://schemas.microsoft.com/office/drawing/2014/main" id="{F89761FF-5BC3-7342-85A6-98085DA3BD5D}"/>
              </a:ext>
            </a:extLst>
          </p:cNvPr>
          <p:cNvSpPr txBox="1">
            <a:spLocks/>
          </p:cNvSpPr>
          <p:nvPr/>
        </p:nvSpPr>
        <p:spPr>
          <a:xfrm>
            <a:off x="-6927" y="457200"/>
            <a:ext cx="8534400" cy="12954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buFont typeface="Arial"/>
              <a:buNone/>
            </a:pPr>
            <a:r>
              <a:rPr lang="en-ZA" sz="4000" b="1" dirty="0" smtClean="0">
                <a:solidFill>
                  <a:srgbClr val="003300"/>
                </a:solidFill>
              </a:rPr>
              <a:t>Criminalising </a:t>
            </a:r>
            <a:r>
              <a:rPr lang="en-ZA" sz="4000" b="1" dirty="0" smtClean="0">
                <a:solidFill>
                  <a:srgbClr val="003300"/>
                </a:solidFill>
              </a:rPr>
              <a:t>Farmers’ rights</a:t>
            </a:r>
            <a:endParaRPr lang="en-ZA" sz="4000" b="1" dirty="0">
              <a:solidFill>
                <a:srgbClr val="003300"/>
              </a:solidFill>
            </a:endParaRPr>
          </a:p>
        </p:txBody>
      </p:sp>
    </p:spTree>
    <p:extLst>
      <p:ext uri="{BB962C8B-B14F-4D97-AF65-F5344CB8AC3E}">
        <p14:creationId xmlns:p14="http://schemas.microsoft.com/office/powerpoint/2010/main" val="1957202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dirty="0" smtClean="0"/>
              <a:t>Shocks </a:t>
            </a:r>
            <a:r>
              <a:rPr lang="en-US" dirty="0"/>
              <a:t>need to be addressed. And these must be multiple shocks</a:t>
            </a:r>
            <a:r>
              <a:rPr lang="en-US" dirty="0" smtClean="0"/>
              <a:t>.</a:t>
            </a:r>
          </a:p>
          <a:p>
            <a:pPr marL="0" indent="0">
              <a:buNone/>
            </a:pPr>
            <a:r>
              <a:rPr lang="en-US" dirty="0" smtClean="0"/>
              <a:t>Intervening </a:t>
            </a:r>
            <a:r>
              <a:rPr lang="en-US" dirty="0"/>
              <a:t>issues, seed aid, food aid the package of farmers’ rights of seed must be linked with the bundle of other </a:t>
            </a:r>
            <a:r>
              <a:rPr lang="en-US" dirty="0" smtClean="0"/>
              <a:t>rights (UNDROP)</a:t>
            </a:r>
          </a:p>
          <a:p>
            <a:pPr marL="0" indent="0">
              <a:buNone/>
            </a:pPr>
            <a:r>
              <a:rPr lang="en-US" dirty="0" smtClean="0"/>
              <a:t>Here </a:t>
            </a:r>
            <a:r>
              <a:rPr lang="en-US" dirty="0"/>
              <a:t>there are the usual linkages with water, biodiversity, land but there also other rights.  Shocks and how we define these beyond natural disasters e.g. markets shocks, price shocks that impact on farmers</a:t>
            </a:r>
            <a:r>
              <a:rPr lang="en-US" dirty="0" smtClean="0"/>
              <a:t>, technological </a:t>
            </a:r>
            <a:r>
              <a:rPr lang="en-US" dirty="0"/>
              <a:t>locks ins and the suicides in many countries the knock on effects for society and the burdens on women. </a:t>
            </a:r>
            <a:endParaRPr lang="en-ZA" dirty="0"/>
          </a:p>
          <a:p>
            <a:endParaRPr lang="en-US" dirty="0"/>
          </a:p>
        </p:txBody>
      </p:sp>
    </p:spTree>
    <p:extLst>
      <p:ext uri="{BB962C8B-B14F-4D97-AF65-F5344CB8AC3E}">
        <p14:creationId xmlns:p14="http://schemas.microsoft.com/office/powerpoint/2010/main" val="1878311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GD cover background.jpg">
            <a:extLst>
              <a:ext uri="{FF2B5EF4-FFF2-40B4-BE49-F238E27FC236}">
                <a16:creationId xmlns="" xmlns:a16="http://schemas.microsoft.com/office/drawing/2014/main" id="{E1EB0106-63F2-5B44-BA13-BFB8503C4D63}"/>
              </a:ext>
            </a:extLst>
          </p:cNvPr>
          <p:cNvPicPr>
            <a:picLocks noChangeAspect="1"/>
          </p:cNvPicPr>
          <p:nvPr/>
        </p:nvPicPr>
        <p:blipFill rotWithShape="1">
          <a:blip r:embed="rId3" cstate="print">
            <a:duotone>
              <a:schemeClr val="accent3">
                <a:shade val="45000"/>
                <a:satMod val="135000"/>
              </a:schemeClr>
              <a:prstClr val="white"/>
            </a:duotone>
            <a:alphaModFix amt="20000"/>
            <a:extLst>
              <a:ext uri="{28A0092B-C50C-407E-A947-70E740481C1C}">
                <a14:useLocalDpi xmlns:a14="http://schemas.microsoft.com/office/drawing/2010/main" val="0"/>
              </a:ext>
            </a:extLst>
          </a:blip>
          <a:srcRect t="8473" b="27266"/>
          <a:stretch/>
        </p:blipFill>
        <p:spPr>
          <a:xfrm>
            <a:off x="990600" y="654570"/>
            <a:ext cx="8305800" cy="6127230"/>
          </a:xfrm>
          <a:prstGeom prst="rect">
            <a:avLst/>
          </a:prstGeom>
          <a:ln>
            <a:noFill/>
          </a:ln>
          <a:effectLst>
            <a:softEdge rad="112500"/>
          </a:effectLst>
        </p:spPr>
      </p:pic>
      <p:sp>
        <p:nvSpPr>
          <p:cNvPr id="2" name="Title 1"/>
          <p:cNvSpPr>
            <a:spLocks noGrp="1"/>
          </p:cNvSpPr>
          <p:nvPr>
            <p:ph type="title"/>
          </p:nvPr>
        </p:nvSpPr>
        <p:spPr>
          <a:xfrm>
            <a:off x="2362200" y="228600"/>
            <a:ext cx="7162800" cy="1143000"/>
          </a:xfrm>
        </p:spPr>
        <p:txBody>
          <a:bodyPr>
            <a:normAutofit/>
          </a:bodyPr>
          <a:lstStyle/>
          <a:p>
            <a:pPr algn="l"/>
            <a:r>
              <a:rPr lang="en-ZA" b="1" dirty="0" smtClean="0">
                <a:solidFill>
                  <a:srgbClr val="003300"/>
                </a:solidFill>
              </a:rPr>
              <a:t>PANDEMIC</a:t>
            </a:r>
            <a:endParaRPr lang="en-ZA" b="1" dirty="0">
              <a:solidFill>
                <a:srgbClr val="003300"/>
              </a:solidFill>
            </a:endParaRPr>
          </a:p>
        </p:txBody>
      </p:sp>
      <p:sp>
        <p:nvSpPr>
          <p:cNvPr id="3" name="Content Placeholder 2"/>
          <p:cNvSpPr>
            <a:spLocks noGrp="1"/>
          </p:cNvSpPr>
          <p:nvPr>
            <p:ph idx="1"/>
          </p:nvPr>
        </p:nvSpPr>
        <p:spPr>
          <a:xfrm>
            <a:off x="762000" y="1219200"/>
            <a:ext cx="7924800" cy="4648200"/>
          </a:xfrm>
        </p:spPr>
        <p:txBody>
          <a:bodyPr>
            <a:noAutofit/>
          </a:bodyPr>
          <a:lstStyle/>
          <a:p>
            <a:pPr>
              <a:buFont typeface="Wingdings" pitchFamily="2" charset="2"/>
              <a:buChar char="Ø"/>
            </a:pPr>
            <a:r>
              <a:rPr lang="en-GB" sz="2800" dirty="0" smtClean="0"/>
              <a:t>Corporate response:</a:t>
            </a:r>
          </a:p>
          <a:p>
            <a:pPr marL="0" indent="0">
              <a:buNone/>
            </a:pPr>
            <a:endParaRPr lang="en-ZA" sz="2800" dirty="0"/>
          </a:p>
          <a:p>
            <a:r>
              <a:rPr lang="en-ZA" sz="2800" dirty="0"/>
              <a:t>Keep trade open –and increasingly narrative that the 2007/8 food crises was blamed on trade restrictions rather than economic collapse or hyper </a:t>
            </a:r>
            <a:r>
              <a:rPr lang="en-ZA" sz="2800" dirty="0" smtClean="0"/>
              <a:t>capitalism</a:t>
            </a:r>
          </a:p>
          <a:p>
            <a:endParaRPr lang="en-ZA" sz="2800" dirty="0"/>
          </a:p>
          <a:p>
            <a:r>
              <a:rPr lang="en-ZA" sz="2800" dirty="0"/>
              <a:t>Food aid </a:t>
            </a:r>
            <a:endParaRPr lang="en-ZA" sz="2800" dirty="0" smtClean="0"/>
          </a:p>
          <a:p>
            <a:endParaRPr lang="en-ZA" sz="2800" dirty="0"/>
          </a:p>
          <a:p>
            <a:r>
              <a:rPr lang="en-ZA" sz="2800" dirty="0"/>
              <a:t>Food and land use are central pillars of any fiscal stimulus packages</a:t>
            </a:r>
          </a:p>
          <a:p>
            <a:pPr marL="0" indent="0">
              <a:buNone/>
            </a:pPr>
            <a:endParaRPr lang="en-GB" sz="2000" dirty="0"/>
          </a:p>
          <a:p>
            <a:pPr>
              <a:buFont typeface="Wingdings" pitchFamily="2" charset="2"/>
              <a:buChar char="Ø"/>
            </a:pPr>
            <a:endParaRPr lang="en-GB" sz="2000" dirty="0"/>
          </a:p>
        </p:txBody>
      </p:sp>
    </p:spTree>
    <p:extLst>
      <p:ext uri="{BB962C8B-B14F-4D97-AF65-F5344CB8AC3E}">
        <p14:creationId xmlns:p14="http://schemas.microsoft.com/office/powerpoint/2010/main" val="689850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Emerging issues</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As most governments were totally in disarray, we </a:t>
            </a:r>
            <a:r>
              <a:rPr lang="en-US" dirty="0" err="1" smtClean="0"/>
              <a:t>organised</a:t>
            </a:r>
            <a:r>
              <a:rPr lang="en-US" dirty="0" smtClean="0"/>
              <a:t> across movements to respond to crises </a:t>
            </a:r>
          </a:p>
          <a:p>
            <a:r>
              <a:rPr lang="en-US" dirty="0" smtClean="0"/>
              <a:t>Hungry for change and converging struggles, Black Lives Matter </a:t>
            </a:r>
            <a:r>
              <a:rPr lang="en-US" dirty="0" err="1" smtClean="0"/>
              <a:t>etc</a:t>
            </a:r>
            <a:r>
              <a:rPr lang="en-US" dirty="0" smtClean="0"/>
              <a:t>, </a:t>
            </a:r>
            <a:r>
              <a:rPr lang="en-ZA" dirty="0" smtClean="0"/>
              <a:t>26 </a:t>
            </a:r>
            <a:r>
              <a:rPr lang="en-ZA" dirty="0"/>
              <a:t>April 2020, </a:t>
            </a:r>
            <a:r>
              <a:rPr lang="en-ZA" dirty="0" smtClean="0"/>
              <a:t>348 CSOs from 46 countries collectively </a:t>
            </a:r>
            <a:r>
              <a:rPr lang="en-ZA" dirty="0"/>
              <a:t>called for a celebration of International Seed Day, and not World Intellectual Property </a:t>
            </a:r>
            <a:r>
              <a:rPr lang="en-ZA" dirty="0" smtClean="0"/>
              <a:t>Day and all condemned </a:t>
            </a:r>
            <a:r>
              <a:rPr lang="en-ZA" dirty="0"/>
              <a:t>unashamed greenwashing of the World Intellectual Property Organisation (WIPO) and their expedient promotion of </a:t>
            </a:r>
            <a:r>
              <a:rPr lang="en-ZA" dirty="0" smtClean="0"/>
              <a:t>UPOV.</a:t>
            </a:r>
          </a:p>
          <a:p>
            <a:r>
              <a:rPr lang="en-US" dirty="0" err="1" smtClean="0"/>
              <a:t>Localisation</a:t>
            </a:r>
            <a:r>
              <a:rPr lang="en-US" dirty="0" smtClean="0"/>
              <a:t> of food systems as global supply chains disrupted become essential and indispensible</a:t>
            </a:r>
          </a:p>
          <a:p>
            <a:r>
              <a:rPr lang="en-US" dirty="0" smtClean="0"/>
              <a:t>The pandemic has exposed lack of resiliency in the current food systems, how will we take advantage of this now? Reducing our dependency on food imports, imported agricultural inputs as these point to the lack of resiliency and support domestic economies that meets the essential needs of all the people</a:t>
            </a:r>
          </a:p>
          <a:p>
            <a:endParaRPr lang="en-US" dirty="0"/>
          </a:p>
        </p:txBody>
      </p:sp>
    </p:spTree>
    <p:extLst>
      <p:ext uri="{BB962C8B-B14F-4D97-AF65-F5344CB8AC3E}">
        <p14:creationId xmlns:p14="http://schemas.microsoft.com/office/powerpoint/2010/main" val="1422047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DVSECTIONID" val="yI2DOt6RzRcU51QxdhNewL"/>
</p:tagLst>
</file>

<file path=ppt/tags/tag2.xml><?xml version="1.0" encoding="utf-8"?>
<p:tagLst xmlns:a="http://schemas.openxmlformats.org/drawingml/2006/main" xmlns:r="http://schemas.openxmlformats.org/officeDocument/2006/relationships" xmlns:p="http://schemas.openxmlformats.org/presentationml/2006/main">
  <p:tag name="DVSHAPEID" val="HAGzTPKJNXuuOK4v20iPS7"/>
</p:tagLst>
</file>

<file path=ppt/tags/tag3.xml><?xml version="1.0" encoding="utf-8"?>
<p:tagLst xmlns:a="http://schemas.openxmlformats.org/drawingml/2006/main" xmlns:r="http://schemas.openxmlformats.org/officeDocument/2006/relationships" xmlns:p="http://schemas.openxmlformats.org/presentationml/2006/main">
  <p:tag name="DVSHAPEID" val="HAGzTPKJNXuuOK4v20iPS7"/>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875</Words>
  <Application>Microsoft Macintosh PowerPoint</Application>
  <PresentationFormat>On-screen Show (4:3)</PresentationFormat>
  <Paragraphs>87</Paragraphs>
  <Slides>11</Slides>
  <Notes>7</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 iprs &amp; food systems, challenges to humanity and shocks  </vt:lpstr>
      <vt:lpstr>Key issues</vt:lpstr>
      <vt:lpstr> UPOV 1991 style PVP systems and destruction </vt:lpstr>
      <vt:lpstr>Corporate concentration and oligopolies</vt:lpstr>
      <vt:lpstr>Technological lock ins and squeezing humanity</vt:lpstr>
      <vt:lpstr>PowerPoint Presentation</vt:lpstr>
      <vt:lpstr>Challenges</vt:lpstr>
      <vt:lpstr>PANDEMIC</vt:lpstr>
      <vt:lpstr>Emerging issues</vt:lpstr>
      <vt:lpstr>Way Forward</vt:lpstr>
      <vt:lpstr>Work towards transition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2010-02-01T21:33:28Z</dcterms:created>
  <dcterms:modified xsi:type="dcterms:W3CDTF">2020-06-16T16:01:31Z</dcterms:modified>
</cp:coreProperties>
</file>